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65" r:id="rId3"/>
    <p:sldId id="266" r:id="rId4"/>
    <p:sldId id="262" r:id="rId5"/>
    <p:sldId id="267" r:id="rId6"/>
    <p:sldId id="260" r:id="rId7"/>
    <p:sldId id="258" r:id="rId8"/>
    <p:sldId id="268" r:id="rId9"/>
    <p:sldId id="27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09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385A-EAB8-40D0-A573-2564656C1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64C49-C734-47FF-BE3B-E63485224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359E7-6CB4-46A8-9B42-AF123ED55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6BFBD-5255-4350-87AD-8DFA9189F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9A841-EE53-40C7-B176-217A0D1C1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78704-9D8C-4F21-90A8-A78BB7CA6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D9BF9-B9B9-4180-98C4-CF31DD1B4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46FE5-392B-4A02-BAA8-BC33F2B64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3AC95-96B1-4D40-A720-C2335C155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91705-D00E-48D4-8B45-30C8C5682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4530E-E266-4D47-AF22-FB069227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9A2579F-08ED-4899-B892-A04BABA8D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.VnTim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.VnTim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.VnTim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.VnTim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.VnTim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.VnTim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.VnTim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.VnTim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66800" y="914400"/>
            <a:ext cx="63246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400">
                <a:latin typeface="Arial" charset="0"/>
              </a:rPr>
              <a:t> Ê-mi-li</a:t>
            </a:r>
          </a:p>
          <a:p>
            <a:pPr marL="342900" indent="-342900">
              <a:spcBef>
                <a:spcPct val="50000"/>
              </a:spcBef>
            </a:pPr>
            <a:r>
              <a:rPr lang="en-US" sz="4400">
                <a:latin typeface="Arial" charset="0"/>
              </a:rPr>
              <a:t> Pô-tô-mác</a:t>
            </a:r>
          </a:p>
          <a:p>
            <a:pPr marL="342900" indent="-342900">
              <a:spcBef>
                <a:spcPct val="50000"/>
              </a:spcBef>
            </a:pPr>
            <a:r>
              <a:rPr lang="en-US" sz="4400">
                <a:latin typeface="Arial" charset="0"/>
              </a:rPr>
              <a:t>Giôn-x</a:t>
            </a:r>
            <a:r>
              <a:rPr lang="vi-VN" sz="4400">
                <a:latin typeface="Arial" charset="0"/>
              </a:rPr>
              <a:t>ơ</a:t>
            </a:r>
            <a:r>
              <a:rPr lang="en-US" sz="4400">
                <a:latin typeface="Arial" charset="0"/>
              </a:rPr>
              <a:t>n</a:t>
            </a:r>
          </a:p>
          <a:p>
            <a:pPr marL="342900" indent="-342900">
              <a:spcBef>
                <a:spcPct val="50000"/>
              </a:spcBef>
            </a:pPr>
            <a:r>
              <a:rPr lang="en-US" sz="4400">
                <a:latin typeface="Arial" charset="0"/>
              </a:rPr>
              <a:t>Oa-sinh-t</a:t>
            </a:r>
            <a:r>
              <a:rPr lang="vi-VN" sz="4400">
                <a:latin typeface="Arial" charset="0"/>
              </a:rPr>
              <a:t>ơ</a:t>
            </a:r>
            <a:r>
              <a:rPr lang="en-US" sz="4400">
                <a:latin typeface="Arial" charset="0"/>
              </a:rPr>
              <a:t>n</a:t>
            </a:r>
          </a:p>
          <a:p>
            <a:pPr marL="342900" indent="-342900">
              <a:spcBef>
                <a:spcPct val="50000"/>
              </a:spcBef>
            </a:pPr>
            <a:r>
              <a:rPr lang="en-US" sz="4400">
                <a:latin typeface="Arial" charset="0"/>
              </a:rPr>
              <a:t> Mo-ri-x</a:t>
            </a:r>
            <a:r>
              <a:rPr lang="vi-VN" sz="4400">
                <a:latin typeface="Arial" charset="0"/>
              </a:rPr>
              <a:t>ơ</a:t>
            </a:r>
            <a:r>
              <a:rPr lang="en-US" sz="4400">
                <a:latin typeface="Arial" charset="0"/>
              </a:rPr>
              <a:t>n </a:t>
            </a:r>
          </a:p>
        </p:txBody>
      </p:sp>
      <p:sp>
        <p:nvSpPr>
          <p:cNvPr id="3075" name="Line 5"/>
          <p:cNvSpPr>
            <a:spLocks noChangeShapeType="1"/>
          </p:cNvSpPr>
          <p:nvPr/>
        </p:nvSpPr>
        <p:spPr bwMode="auto">
          <a:xfrm flipH="1">
            <a:off x="609600" y="990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Để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ốt những nhà th</a:t>
            </a:r>
            <a:r>
              <a:rPr lang="vi-VN" smtClean="0">
                <a:latin typeface="Arial" charset="0"/>
              </a:rPr>
              <a:t>ươ</a:t>
            </a:r>
            <a:r>
              <a:rPr lang="en-US" smtClean="0">
                <a:latin typeface="Arial" charset="0"/>
              </a:rPr>
              <a:t>ng, tr</a:t>
            </a:r>
            <a:r>
              <a:rPr lang="vi-VN" smtClean="0">
                <a:latin typeface="Arial" charset="0"/>
              </a:rPr>
              <a:t>ư</a:t>
            </a:r>
            <a:r>
              <a:rPr lang="en-US" smtClean="0">
                <a:latin typeface="Arial" charset="0"/>
              </a:rPr>
              <a:t>ờng học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Giết những con ng</a:t>
            </a:r>
            <a:r>
              <a:rPr lang="vi-VN" smtClean="0">
                <a:latin typeface="Arial" charset="0"/>
              </a:rPr>
              <a:t>ư</a:t>
            </a:r>
            <a:r>
              <a:rPr lang="en-US" smtClean="0">
                <a:latin typeface="Arial" charset="0"/>
              </a:rPr>
              <a:t>ời chỉ biết yêu th</a:t>
            </a:r>
            <a:r>
              <a:rPr lang="vi-VN" smtClean="0">
                <a:latin typeface="Arial" charset="0"/>
              </a:rPr>
              <a:t>ươ</a:t>
            </a:r>
            <a:r>
              <a:rPr lang="en-US" smtClean="0">
                <a:latin typeface="Arial" charset="0"/>
              </a:rPr>
              <a:t>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Giết những trẻ em chỉ biết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ến tr</a:t>
            </a:r>
            <a:r>
              <a:rPr lang="vi-VN" smtClean="0">
                <a:latin typeface="Arial" charset="0"/>
              </a:rPr>
              <a:t>ư</a:t>
            </a:r>
            <a:r>
              <a:rPr lang="en-US" smtClean="0">
                <a:latin typeface="Arial" charset="0"/>
              </a:rPr>
              <a:t>ờng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Giết những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ồng xanh bốn mùa hoa lá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Và giết cả những dòng sông của th</a:t>
            </a:r>
            <a:r>
              <a:rPr lang="vi-VN" smtClean="0">
                <a:latin typeface="Arial" charset="0"/>
              </a:rPr>
              <a:t>ơ</a:t>
            </a:r>
            <a:r>
              <a:rPr lang="en-US" smtClean="0">
                <a:latin typeface="Arial" charset="0"/>
              </a:rPr>
              <a:t> ca nhạc hoạ?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latin typeface="Arial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4038600" y="2286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3505200" y="28956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 flipH="1">
            <a:off x="4191000" y="34290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 flipH="1">
            <a:off x="5105400" y="40386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nimBg="1"/>
      <p:bldP spid="50181" grpId="0" animBg="1"/>
      <p:bldP spid="50182" grpId="0" animBg="1"/>
      <p:bldP spid="5018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010400" cy="167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Khi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ã sáng bừng lên ngọn lửa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Đêm nay mẹ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ến tìm con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latin typeface="Arial" charset="0"/>
            </a:endParaRPr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 flipH="1">
            <a:off x="2057400" y="2286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 descr="200px-Andrew_johnson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0"/>
            <a:ext cx="541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latin typeface="Arial" charset="0"/>
              </a:rPr>
              <a:t> Đọc diễn cảm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Khổ 1: +) Lời chú Mo-ri-x</a:t>
            </a:r>
            <a:r>
              <a:rPr lang="vi-VN" smtClean="0">
                <a:latin typeface="Arial" charset="0"/>
              </a:rPr>
              <a:t>ơ</a:t>
            </a:r>
            <a:r>
              <a:rPr lang="en-US" smtClean="0">
                <a:latin typeface="Arial" charset="0"/>
              </a:rPr>
              <a:t>n: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ọc chậm, thể hiện sự trang nghiêm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		    +) Giọng bé Ê-mi-li: cao giọng, hồn nhiên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2" name="Picture 6" descr="hue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657600"/>
            <a:ext cx="8305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3" name="Picture 7" descr="hue68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0"/>
            <a:ext cx="8153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>
                <a:latin typeface="Arial" charset="0"/>
              </a:rPr>
              <a:t>Chú Mo-ri-x</a:t>
            </a:r>
            <a:r>
              <a:rPr lang="vi-VN" sz="3400" smtClean="0">
                <a:latin typeface="Arial" charset="0"/>
              </a:rPr>
              <a:t>ơ</a:t>
            </a:r>
            <a:r>
              <a:rPr lang="en-US" sz="3400" smtClean="0">
                <a:latin typeface="Arial" charset="0"/>
              </a:rPr>
              <a:t>n lên án cuộc chiến tranh xâm l</a:t>
            </a:r>
            <a:r>
              <a:rPr lang="vi-VN" sz="3400" smtClean="0">
                <a:latin typeface="Arial" charset="0"/>
              </a:rPr>
              <a:t>ư</a:t>
            </a:r>
            <a:r>
              <a:rPr lang="en-US" sz="3400" smtClean="0">
                <a:latin typeface="Arial" charset="0"/>
              </a:rPr>
              <a:t>ợc của Mỹ vì: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228600" y="2133600"/>
            <a:ext cx="2209800" cy="2667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r>
              <a:rPr lang="en-US">
                <a:latin typeface="Arial" charset="0"/>
              </a:rPr>
              <a:t>   Chúng ném bom </a:t>
            </a:r>
          </a:p>
          <a:p>
            <a:r>
              <a:rPr lang="en-US">
                <a:latin typeface="Arial" charset="0"/>
              </a:rPr>
              <a:t>Na-pan,B52, 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i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ộc</a:t>
            </a:r>
          </a:p>
          <a:p>
            <a:pPr>
              <a:buFontTx/>
              <a:buChar char="•"/>
            </a:pPr>
            <a:r>
              <a:rPr lang="en-US">
                <a:latin typeface="Arial" charset="0"/>
              </a:rPr>
              <a:t>   Giết trẻ em vô tội….</a:t>
            </a:r>
          </a:p>
          <a:p>
            <a:pPr>
              <a:buFontTx/>
              <a:buChar char="•"/>
            </a:pPr>
            <a:r>
              <a:rPr lang="en-US">
                <a:latin typeface="Arial" charset="0"/>
              </a:rPr>
              <a:t>   Đốt bệnh viên,</a:t>
            </a:r>
          </a:p>
          <a:p>
            <a:r>
              <a:rPr lang="en-US">
                <a:latin typeface="Arial" charset="0"/>
              </a:rPr>
              <a:t>tr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ờng học</a:t>
            </a: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2590800" y="3276600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3657600" y="2133600"/>
            <a:ext cx="1905000" cy="2590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Cuộc chiến tranh </a:t>
            </a:r>
          </a:p>
          <a:p>
            <a:pPr algn="ctr"/>
            <a:r>
              <a:rPr lang="en-US">
                <a:latin typeface="Arial" charset="0"/>
              </a:rPr>
              <a:t>phi nghĩa,</a:t>
            </a:r>
          </a:p>
          <a:p>
            <a:pPr algn="ctr"/>
            <a:r>
              <a:rPr lang="en-US">
                <a:latin typeface="Arial" charset="0"/>
              </a:rPr>
              <a:t>vô nhân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ạo</a:t>
            </a:r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5791200" y="3276600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6858000" y="2133600"/>
            <a:ext cx="1600200" cy="2590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Arial" charset="0"/>
              </a:rPr>
              <a:t>Chú Mo-ri-x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n</a:t>
            </a:r>
          </a:p>
          <a:p>
            <a:r>
              <a:rPr lang="en-US">
                <a:latin typeface="Arial" charset="0"/>
              </a:rPr>
              <a:t>quyết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ịnh </a:t>
            </a:r>
          </a:p>
          <a:p>
            <a:r>
              <a:rPr lang="en-US">
                <a:latin typeface="Arial" charset="0"/>
              </a:rPr>
              <a:t>tự thiêu </a:t>
            </a:r>
          </a:p>
          <a:p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ể phản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ối </a:t>
            </a:r>
          </a:p>
          <a:p>
            <a:r>
              <a:rPr lang="en-US">
                <a:latin typeface="Arial" charset="0"/>
              </a:rPr>
              <a:t>chiến tranh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2" grpId="0" animBg="1"/>
      <p:bldP spid="43014" grpId="0" animBg="1"/>
      <p:bldP spid="43015" grpId="0" animBg="1"/>
      <p:bldP spid="43016" grpId="0" animBg="1"/>
      <p:bldP spid="430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</a:rPr>
              <a:t> Đọc diễn cảm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latin typeface="Arial" charset="0"/>
              </a:rPr>
              <a:t>Khổ 1: +) Lời chú Mo-ri-x</a:t>
            </a:r>
            <a:r>
              <a:rPr lang="vi-VN" sz="2800" smtClean="0">
                <a:latin typeface="Arial" charset="0"/>
              </a:rPr>
              <a:t>ơ</a:t>
            </a:r>
            <a:r>
              <a:rPr lang="en-US" sz="2800" smtClean="0">
                <a:latin typeface="Arial" charset="0"/>
              </a:rPr>
              <a:t>n: </a:t>
            </a:r>
            <a:r>
              <a:rPr lang="vi-VN" sz="2800" smtClean="0">
                <a:latin typeface="Arial" charset="0"/>
              </a:rPr>
              <a:t>đ</a:t>
            </a:r>
            <a:r>
              <a:rPr lang="en-US" sz="2800" smtClean="0">
                <a:latin typeface="Arial" charset="0"/>
              </a:rPr>
              <a:t>ọc chậm, thể hiện sự trang nghiêm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latin typeface="Arial" charset="0"/>
              </a:rPr>
              <a:t>		    +) Giọng bé Ê-mi-li: cao giọng, hồn nhiên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457200" y="3733800"/>
            <a:ext cx="8153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Khổ 2: Cao giọng, thể hiện sự phẫn nộ</a:t>
            </a:r>
          </a:p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381000" y="4419600"/>
            <a:ext cx="8153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Khổ 3+4: Đọc chậm, thể hiện sự nghẹn ngào, xúc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ộng</a:t>
            </a:r>
          </a:p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Ê_mi_li con ôi 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Trời sắp tối rồi…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Cha không bế con về </a:t>
            </a:r>
            <a:r>
              <a:rPr lang="vi-VN" sz="2000" smtClean="0">
                <a:latin typeface="Arial" charset="0"/>
              </a:rPr>
              <a:t>đư</a:t>
            </a:r>
            <a:r>
              <a:rPr lang="en-US" sz="2000" smtClean="0">
                <a:latin typeface="Arial" charset="0"/>
              </a:rPr>
              <a:t>ợc nữa!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Khi </a:t>
            </a:r>
            <a:r>
              <a:rPr lang="vi-VN" sz="2000" smtClean="0">
                <a:latin typeface="Arial" charset="0"/>
              </a:rPr>
              <a:t>đ</a:t>
            </a:r>
            <a:r>
              <a:rPr lang="en-US" sz="2000" smtClean="0">
                <a:latin typeface="Arial" charset="0"/>
              </a:rPr>
              <a:t>ã sáng bừng lên ngọn lửa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Đêm nay mẹ </a:t>
            </a:r>
            <a:r>
              <a:rPr lang="vi-VN" sz="2000" smtClean="0">
                <a:latin typeface="Arial" charset="0"/>
              </a:rPr>
              <a:t>đ</a:t>
            </a:r>
            <a:r>
              <a:rPr lang="en-US" sz="2000" smtClean="0">
                <a:latin typeface="Arial" charset="0"/>
              </a:rPr>
              <a:t>ến tìm con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Con sẽ ôm lấy mẹ mà hôn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Cho cha nhé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Và con sẽ nói giùm với mẹ: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Cha </a:t>
            </a:r>
            <a:r>
              <a:rPr lang="vi-VN" sz="2000" smtClean="0">
                <a:latin typeface="Arial" charset="0"/>
              </a:rPr>
              <a:t>đ</a:t>
            </a:r>
            <a:r>
              <a:rPr lang="en-US" sz="2000" smtClean="0">
                <a:latin typeface="Arial" charset="0"/>
              </a:rPr>
              <a:t>i vui, xin mẹ </a:t>
            </a:r>
            <a:r>
              <a:rPr lang="vi-VN" sz="2000" smtClean="0">
                <a:latin typeface="Arial" charset="0"/>
              </a:rPr>
              <a:t>đ</a:t>
            </a:r>
            <a:r>
              <a:rPr lang="en-US" sz="2000" smtClean="0">
                <a:latin typeface="Arial" charset="0"/>
              </a:rPr>
              <a:t>ừng buồn!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Oa_sinh_t</a:t>
            </a:r>
            <a:r>
              <a:rPr lang="vi-VN" sz="2000" smtClean="0">
                <a:latin typeface="Arial" charset="0"/>
              </a:rPr>
              <a:t>ơ</a:t>
            </a:r>
            <a:r>
              <a:rPr lang="en-US" sz="2000" smtClean="0">
                <a:latin typeface="Arial" charset="0"/>
              </a:rPr>
              <a:t>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Buổi hoàng hôn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Ôi những linh hồn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Còn, mất?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Đã </a:t>
            </a:r>
            <a:r>
              <a:rPr lang="vi-VN" sz="2000" smtClean="0">
                <a:latin typeface="Arial" charset="0"/>
              </a:rPr>
              <a:t>đ</a:t>
            </a:r>
            <a:r>
              <a:rPr lang="en-US" sz="2000" smtClean="0">
                <a:latin typeface="Arial" charset="0"/>
              </a:rPr>
              <a:t>ến phút lòng ta sáng nhất!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Ta </a:t>
            </a:r>
            <a:r>
              <a:rPr lang="vi-VN" sz="2000" smtClean="0">
                <a:latin typeface="Arial" charset="0"/>
              </a:rPr>
              <a:t>đ</a:t>
            </a:r>
            <a:r>
              <a:rPr lang="en-US" sz="2000" smtClean="0">
                <a:latin typeface="Arial" charset="0"/>
              </a:rPr>
              <a:t>ốt thân ta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Cho ngọn lửa sáng lòa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Sự thật.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Arial" charset="0"/>
            </a:endParaRPr>
          </a:p>
        </p:txBody>
      </p:sp>
      <p:sp>
        <p:nvSpPr>
          <p:cNvPr id="56323" name="Line 3"/>
          <p:cNvSpPr>
            <a:spLocks noChangeShapeType="1"/>
          </p:cNvSpPr>
          <p:nvPr/>
        </p:nvSpPr>
        <p:spPr bwMode="auto">
          <a:xfrm>
            <a:off x="1143000" y="1219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1828800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>
            <a:off x="2590800" y="5181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914400" y="548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1981200" y="5791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8" name="AutoShape 8"/>
          <p:cNvSpPr>
            <a:spLocks/>
          </p:cNvSpPr>
          <p:nvPr/>
        </p:nvSpPr>
        <p:spPr bwMode="auto">
          <a:xfrm>
            <a:off x="304800" y="2209800"/>
            <a:ext cx="152400" cy="381000"/>
          </a:xfrm>
          <a:prstGeom prst="leftBracket">
            <a:avLst>
              <a:gd name="adj" fmla="val 208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6329" name="AutoShape 9"/>
          <p:cNvSpPr>
            <a:spLocks/>
          </p:cNvSpPr>
          <p:nvPr/>
        </p:nvSpPr>
        <p:spPr bwMode="auto">
          <a:xfrm>
            <a:off x="304800" y="3733800"/>
            <a:ext cx="152400" cy="381000"/>
          </a:xfrm>
          <a:prstGeom prst="leftBracket">
            <a:avLst>
              <a:gd name="adj" fmla="val 208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6330" name="AutoShape 10"/>
          <p:cNvSpPr>
            <a:spLocks/>
          </p:cNvSpPr>
          <p:nvPr/>
        </p:nvSpPr>
        <p:spPr bwMode="auto">
          <a:xfrm>
            <a:off x="304800" y="5334000"/>
            <a:ext cx="152400" cy="685800"/>
          </a:xfrm>
          <a:prstGeom prst="leftBracket">
            <a:avLst>
              <a:gd name="adj" fmla="val 37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6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56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563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63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563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63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563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563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563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563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563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563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nimBg="1"/>
      <p:bldP spid="56324" grpId="0" animBg="1"/>
      <p:bldP spid="56325" grpId="0" animBg="1"/>
      <p:bldP spid="56326" grpId="0" animBg="1"/>
      <p:bldP spid="56327" grpId="0" animBg="1"/>
      <p:bldP spid="56328" grpId="0" animBg="1"/>
      <p:bldP spid="56329" grpId="0" animBg="1"/>
      <p:bldP spid="56330" grpId="0" animBg="1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92</TotalTime>
  <Words>327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.VnTime</vt:lpstr>
      <vt:lpstr>Arial</vt:lpstr>
      <vt:lpstr>Wingdings</vt:lpstr>
      <vt:lpstr>Calibri</vt:lpstr>
      <vt:lpstr>Times New Roman</vt:lpstr>
      <vt:lpstr>Watermark</vt:lpstr>
      <vt:lpstr>Slide 1</vt:lpstr>
      <vt:lpstr>Slide 2</vt:lpstr>
      <vt:lpstr>Slide 3</vt:lpstr>
      <vt:lpstr>Slide 4</vt:lpstr>
      <vt:lpstr> Đọc diễn cảm</vt:lpstr>
      <vt:lpstr>Slide 6</vt:lpstr>
      <vt:lpstr>Chú Mo-ri-xơn lên án cuộc chiến tranh xâm lược của Mỹ vì:</vt:lpstr>
      <vt:lpstr> Đọc diễn cảm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hung</dc:creator>
  <cp:lastModifiedBy>CSTeam</cp:lastModifiedBy>
  <cp:revision>14</cp:revision>
  <dcterms:created xsi:type="dcterms:W3CDTF">2008-09-17T16:26:32Z</dcterms:created>
  <dcterms:modified xsi:type="dcterms:W3CDTF">2016-06-30T02:55:40Z</dcterms:modified>
</cp:coreProperties>
</file>